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Char char="●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●"/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●"/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public.gettysburg.edu/~tshannon/hist106web/site19/" TargetMode="External"/><Relationship Id="rId4" Type="http://schemas.openxmlformats.org/officeDocument/2006/relationships/hyperlink" Target="https://www.pbs.org/gunsgermssteel/index.html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www.youtube.com/watch?v=t0IFJDHktrw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nytimes.com/2017/09/12/opinion/harvey-irma-jose-and-noah.html?action=click&amp;pgtype=Homepage&amp;clickSource=story-heading&amp;module=opinion-c-col-left-region&amp;region=opinion-c-col-left-region&amp;WT.nav=opinion-c-col-left-region&amp;_r=0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First Contact</a:t>
            </a:r>
          </a:p>
        </p:txBody>
      </p:sp>
      <p:sp>
        <p:nvSpPr>
          <p:cNvPr id="55" name="Shape 5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Pangea, Separate Societies, Guns, Germs and Steel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ctrTitle"/>
          </p:nvPr>
        </p:nvSpPr>
        <p:spPr>
          <a:xfrm>
            <a:off x="456783" y="2261225"/>
            <a:ext cx="8520600" cy="20526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http://www.stamfordadvocate.com/news/article/Even-in-Norwalk-historic-monuments-celebrate-12169212.php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59925" y="0"/>
            <a:ext cx="3024151" cy="5143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Columbian exchange</a:t>
            </a:r>
          </a:p>
        </p:txBody>
      </p:sp>
      <p:sp>
        <p:nvSpPr>
          <p:cNvPr id="73" name="Shape 7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http://public.gettysburg.edu/~tshannon/hist106web/site19/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https://www.pbs.org/gunsgermssteel/index.html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type="ctrTitle"/>
          </p:nvPr>
        </p:nvSpPr>
        <p:spPr>
          <a:xfrm>
            <a:off x="509550" y="282975"/>
            <a:ext cx="8379600" cy="6534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 algn="l">
              <a:spcBef>
                <a:spcPts val="0"/>
              </a:spcBef>
              <a:buNone/>
            </a:pPr>
            <a:r>
              <a:rPr lang="en" sz="2400"/>
              <a:t>Why 10s of soldiers for Pizzaro, Cortez and others were able to defeat 1000s of Native-American warriors</a:t>
            </a:r>
          </a:p>
        </p:txBody>
      </p:sp>
      <p:sp>
        <p:nvSpPr>
          <p:cNvPr id="79" name="Shape 79"/>
          <p:cNvSpPr txBox="1"/>
          <p:nvPr>
            <p:ph idx="1" type="subTitle"/>
          </p:nvPr>
        </p:nvSpPr>
        <p:spPr>
          <a:xfrm>
            <a:off x="0" y="791300"/>
            <a:ext cx="9231600" cy="7926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algn="l">
              <a:spcBef>
                <a:spcPts val="0"/>
              </a:spcBef>
              <a:buNone/>
            </a:pPr>
            <a:r>
              <a:rPr lang="en" sz="2400"/>
              <a:t>I</a:t>
            </a:r>
            <a:r>
              <a:rPr lang="en" sz="1800">
                <a:latin typeface="Cambria"/>
                <a:ea typeface="Cambria"/>
                <a:cs typeface="Cambria"/>
                <a:sym typeface="Cambria"/>
              </a:rPr>
              <a:t>t’s all geography and luck (Guns, Germs and Steels)</a:t>
            </a:r>
          </a:p>
          <a:p>
            <a:pPr indent="-342900" lvl="0" marL="457200" rtl="0" algn="l">
              <a:spcBef>
                <a:spcPts val="0"/>
              </a:spcBef>
              <a:buSzPct val="100000"/>
              <a:buFont typeface="Cambria"/>
              <a:buChar char="-"/>
            </a:pPr>
            <a:r>
              <a:rPr lang="en" sz="1800">
                <a:latin typeface="Cambria"/>
                <a:ea typeface="Cambria"/>
                <a:cs typeface="Cambria"/>
                <a:sym typeface="Cambria"/>
              </a:rPr>
              <a:t>EuroAsian landmass (East-West) allowed an early information highway- also winds travel East-West (plants) and climates are similar</a:t>
            </a:r>
          </a:p>
          <a:p>
            <a:pPr indent="-342900" lvl="0" marL="457200" rtl="0" algn="l">
              <a:spcBef>
                <a:spcPts val="0"/>
              </a:spcBef>
              <a:buSzPct val="100000"/>
              <a:buFont typeface="Cambria"/>
              <a:buChar char="-"/>
            </a:pPr>
            <a:r>
              <a:rPr lang="en" sz="1800">
                <a:latin typeface="Cambria"/>
                <a:ea typeface="Cambria"/>
                <a:cs typeface="Cambria"/>
                <a:sym typeface="Cambria"/>
              </a:rPr>
              <a:t>Natural barriers made North/South info more difficult (climates different too)</a:t>
            </a:r>
          </a:p>
          <a:p>
            <a:pPr indent="-342900" lvl="0" marL="457200" rtl="0" algn="l">
              <a:spcBef>
                <a:spcPts val="0"/>
              </a:spcBef>
              <a:buSzPct val="100000"/>
              <a:buFont typeface="Cambria"/>
              <a:buChar char="-"/>
            </a:pPr>
            <a:r>
              <a:rPr lang="en" sz="1800">
                <a:latin typeface="Cambria"/>
                <a:ea typeface="Cambria"/>
                <a:cs typeface="Cambria"/>
                <a:sym typeface="Cambria"/>
              </a:rPr>
              <a:t>Animals/Plants- Just turned out Animals in Euro-Asia were able to be domesticated/Farmed and plants lent themselves to farming.Also better soil-&gt; Farms, Towns, Specialization</a:t>
            </a:r>
          </a:p>
          <a:p>
            <a:pPr indent="-342900" lvl="0" marL="457200" rtl="0" algn="l">
              <a:spcBef>
                <a:spcPts val="0"/>
              </a:spcBef>
              <a:buSzPct val="100000"/>
              <a:buFont typeface="Cambria"/>
              <a:buChar char="-"/>
            </a:pPr>
            <a:r>
              <a:rPr lang="en" sz="1800">
                <a:latin typeface="Cambria"/>
                <a:ea typeface="Cambria"/>
                <a:cs typeface="Cambria"/>
                <a:sym typeface="Cambria"/>
              </a:rPr>
              <a:t>Farm life- disease and built up immunity.</a:t>
            </a:r>
          </a:p>
          <a:p>
            <a:pPr indent="-342900" lvl="0" marL="457200" algn="l">
              <a:spcBef>
                <a:spcPts val="0"/>
              </a:spcBef>
              <a:buSzPct val="100000"/>
              <a:buFont typeface="Cambria"/>
              <a:buChar char="-"/>
            </a:pPr>
            <a:r>
              <a:rPr lang="en" sz="1800">
                <a:latin typeface="Cambria"/>
                <a:ea typeface="Cambria"/>
                <a:cs typeface="Cambria"/>
                <a:sym typeface="Cambria"/>
              </a:rPr>
              <a:t>Specialization led to Tools- Steel, trade- Guns, Agriculture settlements- immunity.  Native Americans- No Guns, No Steel and no immunity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ctrTitle"/>
          </p:nvPr>
        </p:nvSpPr>
        <p:spPr>
          <a:xfrm>
            <a:off x="311700" y="744575"/>
            <a:ext cx="8498100" cy="41484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85" name="Shape 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3268" y="0"/>
            <a:ext cx="797746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5668" y="152400"/>
            <a:ext cx="797746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Millenium series</a:t>
            </a:r>
          </a:p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15th Century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https://www.youtube.com/watch?v=t0IFJDHktrw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16th Century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https://www.youtube.com/watch?v=-Hhcz3suNIQ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Race to Exploit North America	</a:t>
            </a:r>
          </a:p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Why did they come? What did they want? Who came?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Spain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Portugal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France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Netherlands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England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Myth v Reality</a:t>
            </a:r>
          </a:p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What is the purpose of myths? What is the developed myth/story about the discovery and settlement of N. America by the English?  If the story isn’t correct, who cares?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https://www.nytimes.com/2017/09/12/opinion/harvey-irma-jose-and-noah.html?action=click&amp;pgtype=Homepage&amp;clickSource=story-heading&amp;module=opinion-c-col-left-region&amp;region=opinion-c-col-left-region&amp;WT.nav=opinion-c-col-left-region&amp;_r=0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